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3" r:id="rId5"/>
    <p:sldId id="256" r:id="rId6"/>
    <p:sldId id="257" r:id="rId7"/>
    <p:sldId id="258" r:id="rId8"/>
    <p:sldId id="259" r:id="rId9"/>
    <p:sldId id="260" r:id="rId10"/>
    <p:sldId id="261"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D44AB1-2C1B-4C7A-B856-C6CD9FF2B766}" type="datetimeFigureOut">
              <a:rPr lang="en-GB" smtClean="0"/>
              <a:t>20/07/2023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C819A-5460-43E2-B7D2-4D3958C3AE7F}" type="slidenum">
              <a:rPr lang="en-GB" smtClean="0"/>
              <a:t>‹#›</a:t>
            </a:fld>
            <a:endParaRPr lang="en-GB"/>
          </a:p>
        </p:txBody>
      </p:sp>
    </p:spTree>
    <p:extLst>
      <p:ext uri="{BB962C8B-B14F-4D97-AF65-F5344CB8AC3E}">
        <p14:creationId xmlns:p14="http://schemas.microsoft.com/office/powerpoint/2010/main" val="2356744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D44AB1-2C1B-4C7A-B856-C6CD9FF2B766}" type="datetimeFigureOut">
              <a:rPr lang="en-GB" smtClean="0"/>
              <a:t>20/07/2023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C819A-5460-43E2-B7D2-4D3958C3AE7F}" type="slidenum">
              <a:rPr lang="en-GB" smtClean="0"/>
              <a:t>‹#›</a:t>
            </a:fld>
            <a:endParaRPr lang="en-GB"/>
          </a:p>
        </p:txBody>
      </p:sp>
    </p:spTree>
    <p:extLst>
      <p:ext uri="{BB962C8B-B14F-4D97-AF65-F5344CB8AC3E}">
        <p14:creationId xmlns:p14="http://schemas.microsoft.com/office/powerpoint/2010/main" val="2202759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D44AB1-2C1B-4C7A-B856-C6CD9FF2B766}" type="datetimeFigureOut">
              <a:rPr lang="en-GB" smtClean="0"/>
              <a:t>20/07/2023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C819A-5460-43E2-B7D2-4D3958C3AE7F}"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42853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D44AB1-2C1B-4C7A-B856-C6CD9FF2B766}" type="datetimeFigureOut">
              <a:rPr lang="en-GB" smtClean="0"/>
              <a:t>20/07/2023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C819A-5460-43E2-B7D2-4D3958C3AE7F}" type="slidenum">
              <a:rPr lang="en-GB" smtClean="0"/>
              <a:t>‹#›</a:t>
            </a:fld>
            <a:endParaRPr lang="en-GB"/>
          </a:p>
        </p:txBody>
      </p:sp>
    </p:spTree>
    <p:extLst>
      <p:ext uri="{BB962C8B-B14F-4D97-AF65-F5344CB8AC3E}">
        <p14:creationId xmlns:p14="http://schemas.microsoft.com/office/powerpoint/2010/main" val="22689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D44AB1-2C1B-4C7A-B856-C6CD9FF2B766}" type="datetimeFigureOut">
              <a:rPr lang="en-GB" smtClean="0"/>
              <a:t>20/07/2023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C819A-5460-43E2-B7D2-4D3958C3AE7F}"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38276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D44AB1-2C1B-4C7A-B856-C6CD9FF2B766}" type="datetimeFigureOut">
              <a:rPr lang="en-GB" smtClean="0"/>
              <a:t>20/07/2023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C819A-5460-43E2-B7D2-4D3958C3AE7F}" type="slidenum">
              <a:rPr lang="en-GB" smtClean="0"/>
              <a:t>‹#›</a:t>
            </a:fld>
            <a:endParaRPr lang="en-GB"/>
          </a:p>
        </p:txBody>
      </p:sp>
    </p:spTree>
    <p:extLst>
      <p:ext uri="{BB962C8B-B14F-4D97-AF65-F5344CB8AC3E}">
        <p14:creationId xmlns:p14="http://schemas.microsoft.com/office/powerpoint/2010/main" val="3146847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D44AB1-2C1B-4C7A-B856-C6CD9FF2B766}" type="datetimeFigureOut">
              <a:rPr lang="en-GB" smtClean="0"/>
              <a:t>20/07/2023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C819A-5460-43E2-B7D2-4D3958C3AE7F}" type="slidenum">
              <a:rPr lang="en-GB" smtClean="0"/>
              <a:t>‹#›</a:t>
            </a:fld>
            <a:endParaRPr lang="en-GB"/>
          </a:p>
        </p:txBody>
      </p:sp>
    </p:spTree>
    <p:extLst>
      <p:ext uri="{BB962C8B-B14F-4D97-AF65-F5344CB8AC3E}">
        <p14:creationId xmlns:p14="http://schemas.microsoft.com/office/powerpoint/2010/main" val="216297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D44AB1-2C1B-4C7A-B856-C6CD9FF2B766}" type="datetimeFigureOut">
              <a:rPr lang="en-GB" smtClean="0"/>
              <a:t>20/07/2023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C819A-5460-43E2-B7D2-4D3958C3AE7F}" type="slidenum">
              <a:rPr lang="en-GB" smtClean="0"/>
              <a:t>‹#›</a:t>
            </a:fld>
            <a:endParaRPr lang="en-GB"/>
          </a:p>
        </p:txBody>
      </p:sp>
    </p:spTree>
    <p:extLst>
      <p:ext uri="{BB962C8B-B14F-4D97-AF65-F5344CB8AC3E}">
        <p14:creationId xmlns:p14="http://schemas.microsoft.com/office/powerpoint/2010/main" val="3674237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D44AB1-2C1B-4C7A-B856-C6CD9FF2B766}" type="datetimeFigureOut">
              <a:rPr lang="en-GB" smtClean="0"/>
              <a:t>20/07/2023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C819A-5460-43E2-B7D2-4D3958C3AE7F}" type="slidenum">
              <a:rPr lang="en-GB" smtClean="0"/>
              <a:t>‹#›</a:t>
            </a:fld>
            <a:endParaRPr lang="en-GB"/>
          </a:p>
        </p:txBody>
      </p:sp>
    </p:spTree>
    <p:extLst>
      <p:ext uri="{BB962C8B-B14F-4D97-AF65-F5344CB8AC3E}">
        <p14:creationId xmlns:p14="http://schemas.microsoft.com/office/powerpoint/2010/main" val="669683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D44AB1-2C1B-4C7A-B856-C6CD9FF2B766}" type="datetimeFigureOut">
              <a:rPr lang="en-GB" smtClean="0"/>
              <a:t>20/07/2023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C819A-5460-43E2-B7D2-4D3958C3AE7F}" type="slidenum">
              <a:rPr lang="en-GB" smtClean="0"/>
              <a:t>‹#›</a:t>
            </a:fld>
            <a:endParaRPr lang="en-GB"/>
          </a:p>
        </p:txBody>
      </p:sp>
    </p:spTree>
    <p:extLst>
      <p:ext uri="{BB962C8B-B14F-4D97-AF65-F5344CB8AC3E}">
        <p14:creationId xmlns:p14="http://schemas.microsoft.com/office/powerpoint/2010/main" val="948729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D44AB1-2C1B-4C7A-B856-C6CD9FF2B766}" type="datetimeFigureOut">
              <a:rPr lang="en-GB" smtClean="0"/>
              <a:t>20/07/2023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C819A-5460-43E2-B7D2-4D3958C3AE7F}" type="slidenum">
              <a:rPr lang="en-GB" smtClean="0"/>
              <a:t>‹#›</a:t>
            </a:fld>
            <a:endParaRPr lang="en-GB"/>
          </a:p>
        </p:txBody>
      </p:sp>
    </p:spTree>
    <p:extLst>
      <p:ext uri="{BB962C8B-B14F-4D97-AF65-F5344CB8AC3E}">
        <p14:creationId xmlns:p14="http://schemas.microsoft.com/office/powerpoint/2010/main" val="3743674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D44AB1-2C1B-4C7A-B856-C6CD9FF2B766}" type="datetimeFigureOut">
              <a:rPr lang="en-GB" smtClean="0"/>
              <a:t>20/07/2023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C819A-5460-43E2-B7D2-4D3958C3AE7F}" type="slidenum">
              <a:rPr lang="en-GB" smtClean="0"/>
              <a:t>‹#›</a:t>
            </a:fld>
            <a:endParaRPr lang="en-GB"/>
          </a:p>
        </p:txBody>
      </p:sp>
    </p:spTree>
    <p:extLst>
      <p:ext uri="{BB962C8B-B14F-4D97-AF65-F5344CB8AC3E}">
        <p14:creationId xmlns:p14="http://schemas.microsoft.com/office/powerpoint/2010/main" val="2459936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D44AB1-2C1B-4C7A-B856-C6CD9FF2B766}" type="datetimeFigureOut">
              <a:rPr lang="en-GB" smtClean="0"/>
              <a:t>20/07/2023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C819A-5460-43E2-B7D2-4D3958C3AE7F}" type="slidenum">
              <a:rPr lang="en-GB" smtClean="0"/>
              <a:t>‹#›</a:t>
            </a:fld>
            <a:endParaRPr lang="en-GB"/>
          </a:p>
        </p:txBody>
      </p:sp>
    </p:spTree>
    <p:extLst>
      <p:ext uri="{BB962C8B-B14F-4D97-AF65-F5344CB8AC3E}">
        <p14:creationId xmlns:p14="http://schemas.microsoft.com/office/powerpoint/2010/main" val="2908500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D44AB1-2C1B-4C7A-B856-C6CD9FF2B766}" type="datetimeFigureOut">
              <a:rPr lang="en-GB" smtClean="0"/>
              <a:t>20/07/2023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C819A-5460-43E2-B7D2-4D3958C3AE7F}" type="slidenum">
              <a:rPr lang="en-GB" smtClean="0"/>
              <a:t>‹#›</a:t>
            </a:fld>
            <a:endParaRPr lang="en-GB"/>
          </a:p>
        </p:txBody>
      </p:sp>
    </p:spTree>
    <p:extLst>
      <p:ext uri="{BB962C8B-B14F-4D97-AF65-F5344CB8AC3E}">
        <p14:creationId xmlns:p14="http://schemas.microsoft.com/office/powerpoint/2010/main" val="3062792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D44AB1-2C1B-4C7A-B856-C6CD9FF2B766}" type="datetimeFigureOut">
              <a:rPr lang="en-GB" smtClean="0"/>
              <a:t>20/07/2023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C819A-5460-43E2-B7D2-4D3958C3AE7F}" type="slidenum">
              <a:rPr lang="en-GB" smtClean="0"/>
              <a:t>‹#›</a:t>
            </a:fld>
            <a:endParaRPr lang="en-GB"/>
          </a:p>
        </p:txBody>
      </p:sp>
    </p:spTree>
    <p:extLst>
      <p:ext uri="{BB962C8B-B14F-4D97-AF65-F5344CB8AC3E}">
        <p14:creationId xmlns:p14="http://schemas.microsoft.com/office/powerpoint/2010/main" val="990539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D44AB1-2C1B-4C7A-B856-C6CD9FF2B766}" type="datetimeFigureOut">
              <a:rPr lang="en-GB" smtClean="0"/>
              <a:t>20/07/2023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C819A-5460-43E2-B7D2-4D3958C3AE7F}" type="slidenum">
              <a:rPr lang="en-GB" smtClean="0"/>
              <a:t>‹#›</a:t>
            </a:fld>
            <a:endParaRPr lang="en-GB"/>
          </a:p>
        </p:txBody>
      </p:sp>
    </p:spTree>
    <p:extLst>
      <p:ext uri="{BB962C8B-B14F-4D97-AF65-F5344CB8AC3E}">
        <p14:creationId xmlns:p14="http://schemas.microsoft.com/office/powerpoint/2010/main" val="1983813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AD44AB1-2C1B-4C7A-B856-C6CD9FF2B766}" type="datetimeFigureOut">
              <a:rPr lang="en-GB" smtClean="0"/>
              <a:t>20/07/2023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30C819A-5460-43E2-B7D2-4D3958C3AE7F}" type="slidenum">
              <a:rPr lang="en-GB" smtClean="0"/>
              <a:t>‹#›</a:t>
            </a:fld>
            <a:endParaRPr lang="en-GB"/>
          </a:p>
        </p:txBody>
      </p:sp>
    </p:spTree>
    <p:extLst>
      <p:ext uri="{BB962C8B-B14F-4D97-AF65-F5344CB8AC3E}">
        <p14:creationId xmlns:p14="http://schemas.microsoft.com/office/powerpoint/2010/main" val="33688084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7A52B-0B0F-88E8-F056-CDD318754AFC}"/>
              </a:ext>
            </a:extLst>
          </p:cNvPr>
          <p:cNvSpPr>
            <a:spLocks noGrp="1"/>
          </p:cNvSpPr>
          <p:nvPr>
            <p:ph type="title"/>
          </p:nvPr>
        </p:nvSpPr>
        <p:spPr/>
        <p:txBody>
          <a:bodyPr>
            <a:normAutofit fontScale="90000"/>
          </a:bodyPr>
          <a:lstStyle/>
          <a:p>
            <a:r>
              <a:rPr lang="en-GB" sz="3600" dirty="0"/>
              <a:t>Letting go of control!    </a:t>
            </a:r>
            <a:r>
              <a:rPr lang="en-GB" sz="2200" dirty="0">
                <a:solidFill>
                  <a:schemeClr val="tx1"/>
                </a:solidFill>
              </a:rPr>
              <a:t>1 Peter Chapter2v13- Chapter 3v12</a:t>
            </a:r>
            <a:r>
              <a:rPr lang="en-GB" sz="3600" dirty="0"/>
              <a:t/>
            </a:r>
            <a:br>
              <a:rPr lang="en-GB" sz="3600" dirty="0"/>
            </a:br>
            <a:r>
              <a:rPr lang="en-GB" sz="2200" dirty="0"/>
              <a:t>Broad strokes not a detailed picture</a:t>
            </a:r>
            <a:r>
              <a:rPr lang="en-GB" sz="2700" dirty="0"/>
              <a:t/>
            </a:r>
            <a:br>
              <a:rPr lang="en-GB" sz="2700" dirty="0"/>
            </a:br>
            <a:r>
              <a:rPr lang="en-GB" sz="2700" dirty="0">
                <a:solidFill>
                  <a:schemeClr val="bg1"/>
                </a:solidFill>
              </a:rPr>
              <a:t>ad strokes</a:t>
            </a:r>
            <a:br>
              <a:rPr lang="en-GB" sz="2700" dirty="0">
                <a:solidFill>
                  <a:schemeClr val="bg1"/>
                </a:solidFill>
              </a:rPr>
            </a:br>
            <a:r>
              <a:rPr lang="en-GB" sz="3600" dirty="0">
                <a:solidFill>
                  <a:schemeClr val="bg1"/>
                </a:solidFill>
              </a:rPr>
              <a:t>not a detailed</a:t>
            </a:r>
            <a:br>
              <a:rPr lang="en-GB" sz="3600" dirty="0">
                <a:solidFill>
                  <a:schemeClr val="bg1"/>
                </a:solidFill>
              </a:rPr>
            </a:br>
            <a:r>
              <a:rPr lang="en-GB" sz="3600" dirty="0">
                <a:solidFill>
                  <a:schemeClr val="bg1"/>
                </a:solidFill>
              </a:rPr>
              <a:t> picture</a:t>
            </a:r>
            <a:br>
              <a:rPr lang="en-GB" sz="3600" dirty="0">
                <a:solidFill>
                  <a:schemeClr val="bg1"/>
                </a:solidFill>
              </a:rPr>
            </a:br>
            <a:endParaRPr lang="en-GB" dirty="0"/>
          </a:p>
        </p:txBody>
      </p:sp>
      <p:pic>
        <p:nvPicPr>
          <p:cNvPr id="1026" name="Picture 2" descr="Broad Strokes Paintings for Sale | Fine Art America">
            <a:extLst>
              <a:ext uri="{FF2B5EF4-FFF2-40B4-BE49-F238E27FC236}">
                <a16:creationId xmlns:a16="http://schemas.microsoft.com/office/drawing/2014/main" id="{C788BD3D-6CF7-1480-AD9F-0CFA5799469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09436" y="1731674"/>
            <a:ext cx="4034131" cy="403413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rompthunt: highly detailed palette knife oil painting of a young woman by  Peter Lindbergh, impressionistic brush strokes, painterly brushwork">
            <a:extLst>
              <a:ext uri="{FF2B5EF4-FFF2-40B4-BE49-F238E27FC236}">
                <a16:creationId xmlns:a16="http://schemas.microsoft.com/office/drawing/2014/main" id="{8ED26E72-DE89-715C-5BCC-116F4D9140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3567" y="1731674"/>
            <a:ext cx="4034131" cy="40341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162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A person holding a fish in his hand&#10;&#10;Description automatically generated">
            <a:extLst>
              <a:ext uri="{FF2B5EF4-FFF2-40B4-BE49-F238E27FC236}">
                <a16:creationId xmlns:a16="http://schemas.microsoft.com/office/drawing/2014/main" id="{450186EA-ACBD-A57D-23A3-E608903495BA}"/>
              </a:ext>
            </a:extLst>
          </p:cNvPr>
          <p:cNvPicPr>
            <a:picLocks noChangeAspect="1"/>
          </p:cNvPicPr>
          <p:nvPr/>
        </p:nvPicPr>
        <p:blipFill>
          <a:blip r:embed="rId2"/>
          <a:stretch>
            <a:fillRect/>
          </a:stretch>
        </p:blipFill>
        <p:spPr>
          <a:xfrm>
            <a:off x="7499401" y="1222241"/>
            <a:ext cx="2581275" cy="1771650"/>
          </a:xfrm>
          <a:prstGeom prst="rect">
            <a:avLst/>
          </a:prstGeom>
        </p:spPr>
      </p:pic>
      <p:sp>
        <p:nvSpPr>
          <p:cNvPr id="2" name="Title 1">
            <a:extLst>
              <a:ext uri="{FF2B5EF4-FFF2-40B4-BE49-F238E27FC236}">
                <a16:creationId xmlns:a16="http://schemas.microsoft.com/office/drawing/2014/main" id="{8EFEA786-B35F-8886-D782-693A5940AF0B}"/>
              </a:ext>
            </a:extLst>
          </p:cNvPr>
          <p:cNvSpPr>
            <a:spLocks noGrp="1"/>
          </p:cNvSpPr>
          <p:nvPr>
            <p:ph type="ctrTitle"/>
          </p:nvPr>
        </p:nvSpPr>
        <p:spPr>
          <a:xfrm>
            <a:off x="1166408" y="214365"/>
            <a:ext cx="9160933" cy="645459"/>
          </a:xfrm>
        </p:spPr>
        <p:txBody>
          <a:bodyPr>
            <a:normAutofit/>
          </a:bodyPr>
          <a:lstStyle/>
          <a:p>
            <a:r>
              <a:rPr lang="en-GB" sz="3600" b="1" dirty="0"/>
              <a:t> </a:t>
            </a:r>
          </a:p>
        </p:txBody>
      </p:sp>
      <p:sp>
        <p:nvSpPr>
          <p:cNvPr id="3" name="Subtitle 2">
            <a:extLst>
              <a:ext uri="{FF2B5EF4-FFF2-40B4-BE49-F238E27FC236}">
                <a16:creationId xmlns:a16="http://schemas.microsoft.com/office/drawing/2014/main" id="{F607D44B-A164-D271-BCF6-43516B213B3C}"/>
              </a:ext>
            </a:extLst>
          </p:cNvPr>
          <p:cNvSpPr>
            <a:spLocks noGrp="1"/>
          </p:cNvSpPr>
          <p:nvPr>
            <p:ph type="subTitle" idx="1"/>
          </p:nvPr>
        </p:nvSpPr>
        <p:spPr>
          <a:xfrm>
            <a:off x="1326776" y="116541"/>
            <a:ext cx="7947227" cy="5031191"/>
          </a:xfrm>
        </p:spPr>
        <p:txBody>
          <a:bodyPr>
            <a:normAutofit/>
          </a:bodyPr>
          <a:lstStyle/>
          <a:p>
            <a:pPr algn="l"/>
            <a:r>
              <a:rPr lang="en-GB" sz="3600" dirty="0">
                <a:solidFill>
                  <a:schemeClr val="accent1"/>
                </a:solidFill>
              </a:rPr>
              <a:t>   Context</a:t>
            </a:r>
          </a:p>
        </p:txBody>
      </p:sp>
      <p:graphicFrame>
        <p:nvGraphicFramePr>
          <p:cNvPr id="4" name="Table 4">
            <a:extLst>
              <a:ext uri="{FF2B5EF4-FFF2-40B4-BE49-F238E27FC236}">
                <a16:creationId xmlns:a16="http://schemas.microsoft.com/office/drawing/2014/main" id="{7B4655D9-324F-17F2-C756-95D249FEBA80}"/>
              </a:ext>
            </a:extLst>
          </p:cNvPr>
          <p:cNvGraphicFramePr>
            <a:graphicFrameLocks noGrp="1"/>
          </p:cNvGraphicFramePr>
          <p:nvPr>
            <p:extLst>
              <p:ext uri="{D42A27DB-BD31-4B8C-83A1-F6EECF244321}">
                <p14:modId xmlns:p14="http://schemas.microsoft.com/office/powerpoint/2010/main" val="1878694082"/>
              </p:ext>
            </p:extLst>
          </p:nvPr>
        </p:nvGraphicFramePr>
        <p:xfrm>
          <a:off x="1936955" y="1120587"/>
          <a:ext cx="8223045" cy="4722098"/>
        </p:xfrm>
        <a:graphic>
          <a:graphicData uri="http://schemas.openxmlformats.org/drawingml/2006/table">
            <a:tbl>
              <a:tblPr firstRow="1" bandRow="1"/>
              <a:tblGrid>
                <a:gridCol w="4178710">
                  <a:extLst>
                    <a:ext uri="{9D8B030D-6E8A-4147-A177-3AD203B41FA5}">
                      <a16:colId xmlns:a16="http://schemas.microsoft.com/office/drawing/2014/main" val="3792544421"/>
                    </a:ext>
                  </a:extLst>
                </a:gridCol>
                <a:gridCol w="4044335">
                  <a:extLst>
                    <a:ext uri="{9D8B030D-6E8A-4147-A177-3AD203B41FA5}">
                      <a16:colId xmlns:a16="http://schemas.microsoft.com/office/drawing/2014/main" val="455449844"/>
                    </a:ext>
                  </a:extLst>
                </a:gridCol>
              </a:tblGrid>
              <a:tr h="2733658">
                <a:tc>
                  <a:txBody>
                    <a:bodyPr/>
                    <a:lstStyle/>
                    <a:p>
                      <a:endParaRPr lang="en-GB" dirty="0"/>
                    </a:p>
                  </a:txBody>
                  <a:tcPr/>
                </a:tc>
                <a:tc>
                  <a:txBody>
                    <a:bodyPr/>
                    <a:lstStyle/>
                    <a:p>
                      <a:r>
                        <a:rPr lang="en-GB" sz="2400" b="1" dirty="0">
                          <a:solidFill>
                            <a:srgbClr val="0070C0"/>
                          </a:solidFill>
                        </a:rPr>
                        <a:t>Who?</a:t>
                      </a:r>
                    </a:p>
                    <a:p>
                      <a:pPr marL="0" indent="0">
                        <a:buFont typeface="Arial" panose="020B0604020202020204" pitchFamily="34" charset="0"/>
                        <a:buNone/>
                      </a:pPr>
                      <a:r>
                        <a:rPr lang="en-GB" sz="1600" b="0" dirty="0">
                          <a:solidFill>
                            <a:schemeClr val="tx1"/>
                          </a:solidFill>
                        </a:rPr>
                        <a:t>-Fisherman</a:t>
                      </a:r>
                    </a:p>
                    <a:p>
                      <a:pPr marL="0" indent="0">
                        <a:buFont typeface="Arial" panose="020B0604020202020204" pitchFamily="34" charset="0"/>
                        <a:buNone/>
                      </a:pPr>
                      <a:r>
                        <a:rPr lang="en-GB" sz="1600" b="0" dirty="0">
                          <a:solidFill>
                            <a:schemeClr val="tx1"/>
                          </a:solidFill>
                        </a:rPr>
                        <a:t>-One of Jesus’</a:t>
                      </a:r>
                    </a:p>
                    <a:p>
                      <a:pPr marL="0" indent="0">
                        <a:buFont typeface="Arial" panose="020B0604020202020204" pitchFamily="34" charset="0"/>
                        <a:buNone/>
                      </a:pPr>
                      <a:r>
                        <a:rPr lang="en-GB" sz="1600" b="0" dirty="0">
                          <a:solidFill>
                            <a:schemeClr val="tx1"/>
                          </a:solidFill>
                        </a:rPr>
                        <a:t> very close</a:t>
                      </a:r>
                    </a:p>
                    <a:p>
                      <a:pPr marL="0" indent="0">
                        <a:buFont typeface="Arial" panose="020B0604020202020204" pitchFamily="34" charset="0"/>
                        <a:buNone/>
                      </a:pPr>
                      <a:r>
                        <a:rPr lang="en-GB" sz="1600" b="0" dirty="0">
                          <a:solidFill>
                            <a:schemeClr val="tx1"/>
                          </a:solidFill>
                        </a:rPr>
                        <a:t> friends</a:t>
                      </a:r>
                    </a:p>
                    <a:p>
                      <a:pPr marL="0" indent="0">
                        <a:buFont typeface="Arial" panose="020B0604020202020204" pitchFamily="34" charset="0"/>
                        <a:buNone/>
                      </a:pPr>
                      <a:r>
                        <a:rPr lang="en-GB" sz="1600" b="0" dirty="0">
                          <a:solidFill>
                            <a:schemeClr val="tx1"/>
                          </a:solidFill>
                        </a:rPr>
                        <a:t>(transfiguration)</a:t>
                      </a:r>
                    </a:p>
                    <a:p>
                      <a:pPr marL="0" indent="0">
                        <a:buFont typeface="Arial" panose="020B0604020202020204" pitchFamily="34" charset="0"/>
                        <a:buNone/>
                      </a:pPr>
                      <a:r>
                        <a:rPr lang="en-GB" sz="1600" b="0" dirty="0">
                          <a:solidFill>
                            <a:schemeClr val="tx1"/>
                          </a:solidFill>
                        </a:rPr>
                        <a:t>-A pillar of the</a:t>
                      </a:r>
                    </a:p>
                    <a:p>
                      <a:pPr marL="0" indent="0">
                        <a:buFont typeface="Arial" panose="020B0604020202020204" pitchFamily="34" charset="0"/>
                        <a:buNone/>
                      </a:pPr>
                      <a:r>
                        <a:rPr lang="en-GB" sz="1600" b="0" dirty="0">
                          <a:solidFill>
                            <a:schemeClr val="tx1"/>
                          </a:solidFill>
                        </a:rPr>
                        <a:t> early church</a:t>
                      </a:r>
                    </a:p>
                    <a:p>
                      <a:pPr marL="0" indent="0">
                        <a:buFont typeface="Arial" panose="020B0604020202020204" pitchFamily="34" charset="0"/>
                        <a:buNone/>
                      </a:pPr>
                      <a:r>
                        <a:rPr lang="en-GB" sz="1600" b="0" dirty="0">
                          <a:solidFill>
                            <a:schemeClr val="tx1"/>
                          </a:solidFill>
                        </a:rPr>
                        <a:t>‘upon this rock I will build my church..’</a:t>
                      </a:r>
                    </a:p>
                    <a:p>
                      <a:pPr marL="0" indent="0">
                        <a:buFont typeface="Arial" panose="020B0604020202020204" pitchFamily="34" charset="0"/>
                        <a:buNone/>
                      </a:pPr>
                      <a:r>
                        <a:rPr lang="en-GB" sz="1600" b="0" dirty="0">
                          <a:solidFill>
                            <a:schemeClr val="tx1"/>
                          </a:solidFill>
                        </a:rPr>
                        <a:t>-A martyr</a:t>
                      </a:r>
                    </a:p>
                  </a:txBody>
                  <a:tcPr/>
                </a:tc>
                <a:extLst>
                  <a:ext uri="{0D108BD9-81ED-4DB2-BD59-A6C34878D82A}">
                    <a16:rowId xmlns:a16="http://schemas.microsoft.com/office/drawing/2014/main" val="855202974"/>
                  </a:ext>
                </a:extLst>
              </a:tr>
              <a:tr h="1988440">
                <a:tc>
                  <a:txBody>
                    <a:bodyPr/>
                    <a:lstStyle/>
                    <a:p>
                      <a:r>
                        <a:rPr lang="en-GB" sz="2400" b="1" dirty="0">
                          <a:solidFill>
                            <a:srgbClr val="0070C0"/>
                          </a:solidFill>
                        </a:rPr>
                        <a:t>Whom?</a:t>
                      </a:r>
                    </a:p>
                    <a:p>
                      <a:r>
                        <a:rPr lang="en-GB" sz="1600" b="1" dirty="0">
                          <a:solidFill>
                            <a:schemeClr val="tx1"/>
                          </a:solidFill>
                        </a:rPr>
                        <a:t>Probably to both Jewish and Gentile believers, chosen ones, who stood out in a hostile culture</a:t>
                      </a:r>
                    </a:p>
                    <a:p>
                      <a:r>
                        <a:rPr lang="en-GB" sz="1600" b="1" dirty="0">
                          <a:solidFill>
                            <a:srgbClr val="C00000"/>
                          </a:solidFill>
                        </a:rPr>
                        <a:t>Do you identify?</a:t>
                      </a:r>
                    </a:p>
                  </a:txBody>
                  <a:tcPr/>
                </a:tc>
                <a:tc>
                  <a:txBody>
                    <a:bodyPr/>
                    <a:lstStyle/>
                    <a:p>
                      <a:r>
                        <a:rPr lang="en-GB" sz="2400" b="1" dirty="0">
                          <a:solidFill>
                            <a:srgbClr val="0070C0"/>
                          </a:solidFill>
                        </a:rPr>
                        <a:t>When &amp; Why?</a:t>
                      </a:r>
                    </a:p>
                    <a:p>
                      <a:r>
                        <a:rPr lang="en-GB" sz="2000" b="1" dirty="0">
                          <a:solidFill>
                            <a:schemeClr val="accent2"/>
                          </a:solidFill>
                        </a:rPr>
                        <a:t>AD 62-64 – </a:t>
                      </a:r>
                      <a:r>
                        <a:rPr lang="en-GB" sz="1600" b="1" dirty="0">
                          <a:solidFill>
                            <a:schemeClr val="accent2"/>
                          </a:solidFill>
                        </a:rPr>
                        <a:t>shortly before Nero persecution</a:t>
                      </a:r>
                    </a:p>
                    <a:p>
                      <a:r>
                        <a:rPr lang="en-GB" sz="1600" b="1" dirty="0">
                          <a:solidFill>
                            <a:schemeClr val="accent2"/>
                          </a:solidFill>
                        </a:rPr>
                        <a:t>Purpose – </a:t>
                      </a:r>
                      <a:r>
                        <a:rPr lang="en-GB" sz="1600" b="1" dirty="0">
                          <a:solidFill>
                            <a:schemeClr val="tx1"/>
                          </a:solidFill>
                        </a:rPr>
                        <a:t>to encourage believers to live well under unjust suffering</a:t>
                      </a:r>
                    </a:p>
                  </a:txBody>
                  <a:tcPr/>
                </a:tc>
                <a:extLst>
                  <a:ext uri="{0D108BD9-81ED-4DB2-BD59-A6C34878D82A}">
                    <a16:rowId xmlns:a16="http://schemas.microsoft.com/office/drawing/2014/main" val="546212935"/>
                  </a:ext>
                </a:extLst>
              </a:tr>
            </a:tbl>
          </a:graphicData>
        </a:graphic>
      </p:graphicFrame>
      <p:pic>
        <p:nvPicPr>
          <p:cNvPr id="6" name="Picture 5" descr="A map of the ancient roman province&#10;&#10;Description automatically generated">
            <a:extLst>
              <a:ext uri="{FF2B5EF4-FFF2-40B4-BE49-F238E27FC236}">
                <a16:creationId xmlns:a16="http://schemas.microsoft.com/office/drawing/2014/main" id="{FAC1B169-7E98-DBEE-9A62-937961480536}"/>
              </a:ext>
            </a:extLst>
          </p:cNvPr>
          <p:cNvPicPr>
            <a:picLocks noChangeAspect="1"/>
          </p:cNvPicPr>
          <p:nvPr/>
        </p:nvPicPr>
        <p:blipFill>
          <a:blip r:embed="rId3"/>
          <a:stretch>
            <a:fillRect/>
          </a:stretch>
        </p:blipFill>
        <p:spPr>
          <a:xfrm>
            <a:off x="2668494" y="1239838"/>
            <a:ext cx="2844800" cy="2189162"/>
          </a:xfrm>
          <a:prstGeom prst="rect">
            <a:avLst/>
          </a:prstGeom>
        </p:spPr>
      </p:pic>
      <p:sp>
        <p:nvSpPr>
          <p:cNvPr id="9" name="TextBox 8">
            <a:extLst>
              <a:ext uri="{FF2B5EF4-FFF2-40B4-BE49-F238E27FC236}">
                <a16:creationId xmlns:a16="http://schemas.microsoft.com/office/drawing/2014/main" id="{725B6332-9187-50D8-6AA4-4E5B1E1C0209}"/>
              </a:ext>
            </a:extLst>
          </p:cNvPr>
          <p:cNvSpPr txBox="1"/>
          <p:nvPr/>
        </p:nvSpPr>
        <p:spPr>
          <a:xfrm>
            <a:off x="1936955" y="1222241"/>
            <a:ext cx="4111522" cy="2677656"/>
          </a:xfrm>
          <a:prstGeom prst="rect">
            <a:avLst/>
          </a:prstGeom>
          <a:noFill/>
        </p:spPr>
        <p:txBody>
          <a:bodyPr wrap="square" rtlCol="0">
            <a:spAutoFit/>
          </a:bodyPr>
          <a:lstStyle/>
          <a:p>
            <a:r>
              <a:rPr lang="en-GB" sz="2400" b="1" dirty="0">
                <a:solidFill>
                  <a:srgbClr val="0070C0"/>
                </a:solidFill>
              </a:rPr>
              <a:t>Where?</a:t>
            </a:r>
            <a:r>
              <a:rPr lang="en-GB" b="1" dirty="0">
                <a:solidFill>
                  <a:srgbClr val="0070C0"/>
                </a:solidFill>
              </a:rPr>
              <a:t>    </a:t>
            </a:r>
          </a:p>
          <a:p>
            <a:endParaRPr lang="en-GB" dirty="0"/>
          </a:p>
          <a:p>
            <a:r>
              <a:rPr lang="en-GB" dirty="0"/>
              <a:t>           </a:t>
            </a:r>
          </a:p>
          <a:p>
            <a:endParaRPr lang="en-GB" dirty="0"/>
          </a:p>
          <a:p>
            <a:endParaRPr lang="en-GB" dirty="0"/>
          </a:p>
          <a:p>
            <a:endParaRPr lang="en-GB" dirty="0"/>
          </a:p>
          <a:p>
            <a:endParaRPr lang="en-GB" dirty="0"/>
          </a:p>
          <a:p>
            <a:pPr algn="ctr"/>
            <a:r>
              <a:rPr lang="en-GB" dirty="0"/>
              <a:t>‘…</a:t>
            </a:r>
            <a:r>
              <a:rPr lang="en-GB" sz="1600" dirty="0"/>
              <a:t>scattered throughout Pontus, Galatia,              Cappadocia, Asia and Bithynia</a:t>
            </a:r>
            <a:r>
              <a:rPr lang="en-GB" dirty="0"/>
              <a:t>…’</a:t>
            </a:r>
          </a:p>
        </p:txBody>
      </p:sp>
    </p:spTree>
    <p:extLst>
      <p:ext uri="{BB962C8B-B14F-4D97-AF65-F5344CB8AC3E}">
        <p14:creationId xmlns:p14="http://schemas.microsoft.com/office/powerpoint/2010/main" val="710219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27C3E-4FE7-67AD-DBC3-17C396B4394A}"/>
              </a:ext>
            </a:extLst>
          </p:cNvPr>
          <p:cNvSpPr>
            <a:spLocks noGrp="1"/>
          </p:cNvSpPr>
          <p:nvPr>
            <p:ph type="title"/>
          </p:nvPr>
        </p:nvSpPr>
        <p:spPr/>
        <p:txBody>
          <a:bodyPr/>
          <a:lstStyle/>
          <a:p>
            <a:r>
              <a:rPr lang="en-GB" dirty="0"/>
              <a:t>What is submission? – </a:t>
            </a:r>
            <a:r>
              <a:rPr lang="en-GB" sz="2000" dirty="0"/>
              <a:t>It always involves a choice</a:t>
            </a:r>
          </a:p>
        </p:txBody>
      </p:sp>
      <p:graphicFrame>
        <p:nvGraphicFramePr>
          <p:cNvPr id="4" name="Table 4">
            <a:extLst>
              <a:ext uri="{FF2B5EF4-FFF2-40B4-BE49-F238E27FC236}">
                <a16:creationId xmlns:a16="http://schemas.microsoft.com/office/drawing/2014/main" id="{88D92275-3CF8-909B-CAEA-86FA23CAC4D2}"/>
              </a:ext>
            </a:extLst>
          </p:cNvPr>
          <p:cNvGraphicFramePr>
            <a:graphicFrameLocks noGrp="1"/>
          </p:cNvGraphicFramePr>
          <p:nvPr>
            <p:ph idx="1"/>
            <p:extLst>
              <p:ext uri="{D42A27DB-BD31-4B8C-83A1-F6EECF244321}">
                <p14:modId xmlns:p14="http://schemas.microsoft.com/office/powerpoint/2010/main" val="3379914173"/>
              </p:ext>
            </p:extLst>
          </p:nvPr>
        </p:nvGraphicFramePr>
        <p:xfrm>
          <a:off x="677863" y="2160588"/>
          <a:ext cx="8596312" cy="3657600"/>
        </p:xfrm>
        <a:graphic>
          <a:graphicData uri="http://schemas.openxmlformats.org/drawingml/2006/table">
            <a:tbl>
              <a:tblPr firstRow="1" bandRow="1"/>
              <a:tblGrid>
                <a:gridCol w="4298156">
                  <a:extLst>
                    <a:ext uri="{9D8B030D-6E8A-4147-A177-3AD203B41FA5}">
                      <a16:colId xmlns:a16="http://schemas.microsoft.com/office/drawing/2014/main" val="957853707"/>
                    </a:ext>
                  </a:extLst>
                </a:gridCol>
                <a:gridCol w="4298156">
                  <a:extLst>
                    <a:ext uri="{9D8B030D-6E8A-4147-A177-3AD203B41FA5}">
                      <a16:colId xmlns:a16="http://schemas.microsoft.com/office/drawing/2014/main" val="1111770882"/>
                    </a:ext>
                  </a:extLst>
                </a:gridCol>
              </a:tblGrid>
              <a:tr h="370840">
                <a:tc>
                  <a:txBody>
                    <a:bodyPr/>
                    <a:lstStyle/>
                    <a:p>
                      <a:r>
                        <a:rPr lang="en-GB" dirty="0"/>
                        <a:t>What it’s not? </a:t>
                      </a:r>
                    </a:p>
                    <a:p>
                      <a:pPr marL="285750" indent="-285750">
                        <a:buFont typeface="Arial" panose="020B0604020202020204" pitchFamily="34" charset="0"/>
                        <a:buChar char="•"/>
                      </a:pPr>
                      <a:r>
                        <a:rPr lang="en-GB" dirty="0"/>
                        <a:t>Being controlled by others – </a:t>
                      </a:r>
                      <a:r>
                        <a:rPr lang="en-GB" dirty="0" err="1">
                          <a:solidFill>
                            <a:schemeClr val="accent1"/>
                          </a:solidFill>
                        </a:rPr>
                        <a:t>cf</a:t>
                      </a:r>
                      <a:r>
                        <a:rPr lang="en-GB" dirty="0">
                          <a:solidFill>
                            <a:schemeClr val="accent1"/>
                          </a:solidFill>
                        </a:rPr>
                        <a:t> way some women are treated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Being inferior – </a:t>
                      </a:r>
                      <a:r>
                        <a:rPr lang="en-GB" dirty="0">
                          <a:solidFill>
                            <a:schemeClr val="accent1"/>
                          </a:solidFill>
                        </a:rPr>
                        <a:t>‘Is/was Jesus inferior to God the Father when he said in the garden, ‘Yet not my will, but yours be done?’</a:t>
                      </a:r>
                    </a:p>
                    <a:p>
                      <a:pPr marL="285750" indent="-285750">
                        <a:buFont typeface="Arial" panose="020B0604020202020204" pitchFamily="34" charset="0"/>
                        <a:buChar char="•"/>
                      </a:pPr>
                      <a:endParaRPr lang="en-GB" dirty="0">
                        <a:solidFill>
                          <a:schemeClr val="accent1"/>
                        </a:solidFill>
                      </a:endParaRPr>
                    </a:p>
                    <a:p>
                      <a:pPr marL="285750" indent="-285750">
                        <a:buFont typeface="Arial" panose="020B0604020202020204" pitchFamily="34" charset="0"/>
                        <a:buChar char="•"/>
                      </a:pPr>
                      <a:r>
                        <a:rPr lang="en-GB" dirty="0"/>
                        <a:t>Being captive to another</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txBody>
                  <a:tcPr/>
                </a:tc>
                <a:tc>
                  <a:txBody>
                    <a:bodyPr/>
                    <a:lstStyle/>
                    <a:p>
                      <a:r>
                        <a:rPr lang="en-GB" dirty="0"/>
                        <a:t>What it is?</a:t>
                      </a:r>
                    </a:p>
                    <a:p>
                      <a:pPr marL="285750" indent="-285750">
                        <a:buFont typeface="Arial" panose="020B0604020202020204" pitchFamily="34" charset="0"/>
                        <a:buChar char="•"/>
                      </a:pPr>
                      <a:r>
                        <a:rPr lang="en-GB" dirty="0"/>
                        <a:t>Acknowledging &amp; living by God’s order – </a:t>
                      </a:r>
                      <a:r>
                        <a:rPr lang="en-GB" dirty="0">
                          <a:solidFill>
                            <a:schemeClr val="accent1"/>
                          </a:solidFill>
                        </a:rPr>
                        <a:t>‘Can you imagine a state without a leader……..?’</a:t>
                      </a:r>
                    </a:p>
                    <a:p>
                      <a:pPr marL="285750" indent="-285750">
                        <a:buFont typeface="Arial" panose="020B0604020202020204" pitchFamily="34" charset="0"/>
                        <a:buChar char="•"/>
                      </a:pPr>
                      <a:r>
                        <a:rPr lang="en-GB" dirty="0"/>
                        <a:t>Letting go of control</a:t>
                      </a:r>
                    </a:p>
                    <a:p>
                      <a:pPr marL="285750" indent="-285750">
                        <a:buFont typeface="Arial" panose="020B0604020202020204" pitchFamily="34" charset="0"/>
                        <a:buChar char="•"/>
                      </a:pPr>
                      <a:r>
                        <a:rPr lang="en-GB" dirty="0"/>
                        <a:t>Yielding </a:t>
                      </a:r>
                    </a:p>
                    <a:p>
                      <a:pPr marL="285750" indent="-285750">
                        <a:buFont typeface="Arial" panose="020B0604020202020204" pitchFamily="34" charset="0"/>
                        <a:buChar char="•"/>
                      </a:pPr>
                      <a:r>
                        <a:rPr lang="en-GB" dirty="0"/>
                        <a:t>Trusting God not ourselves</a:t>
                      </a:r>
                    </a:p>
                    <a:p>
                      <a:pPr marL="285750" indent="-285750">
                        <a:buFont typeface="Arial" panose="020B0604020202020204" pitchFamily="34" charset="0"/>
                        <a:buChar char="•"/>
                      </a:pPr>
                      <a:r>
                        <a:rPr lang="en-GB" dirty="0"/>
                        <a:t>Putting our hope in the promises of God</a:t>
                      </a:r>
                    </a:p>
                    <a:p>
                      <a:pPr marL="285750" indent="-285750">
                        <a:buFont typeface="Arial" panose="020B0604020202020204" pitchFamily="34" charset="0"/>
                        <a:buChar char="•"/>
                      </a:pPr>
                      <a:r>
                        <a:rPr lang="en-GB" dirty="0"/>
                        <a:t>Like a dance between 2 people</a:t>
                      </a:r>
                    </a:p>
                    <a:p>
                      <a:pPr marL="285750" indent="-285750">
                        <a:buFont typeface="Arial" panose="020B0604020202020204" pitchFamily="34" charset="0"/>
                        <a:buChar char="•"/>
                      </a:pPr>
                      <a:r>
                        <a:rPr lang="en-GB" dirty="0"/>
                        <a:t>Beautiful</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txBody>
                  <a:tcPr/>
                </a:tc>
                <a:extLst>
                  <a:ext uri="{0D108BD9-81ED-4DB2-BD59-A6C34878D82A}">
                    <a16:rowId xmlns:a16="http://schemas.microsoft.com/office/drawing/2014/main" val="3715744"/>
                  </a:ext>
                </a:extLst>
              </a:tr>
            </a:tbl>
          </a:graphicData>
        </a:graphic>
      </p:graphicFrame>
    </p:spTree>
    <p:extLst>
      <p:ext uri="{BB962C8B-B14F-4D97-AF65-F5344CB8AC3E}">
        <p14:creationId xmlns:p14="http://schemas.microsoft.com/office/powerpoint/2010/main" val="3606657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78775-301C-D442-A5F3-7995328B4CCC}"/>
              </a:ext>
            </a:extLst>
          </p:cNvPr>
          <p:cNvSpPr>
            <a:spLocks noGrp="1"/>
          </p:cNvSpPr>
          <p:nvPr>
            <p:ph type="title"/>
          </p:nvPr>
        </p:nvSpPr>
        <p:spPr/>
        <p:txBody>
          <a:bodyPr/>
          <a:lstStyle/>
          <a:p>
            <a:r>
              <a:rPr lang="en-GB" dirty="0"/>
              <a:t>It’s application</a:t>
            </a:r>
          </a:p>
        </p:txBody>
      </p:sp>
      <p:pic>
        <p:nvPicPr>
          <p:cNvPr id="1026" name="Picture 2" descr="3 Causes of Suffering You Need to Understand">
            <a:extLst>
              <a:ext uri="{FF2B5EF4-FFF2-40B4-BE49-F238E27FC236}">
                <a16:creationId xmlns:a16="http://schemas.microsoft.com/office/drawing/2014/main" id="{A25EECDD-C739-F14A-1B78-AB00B8AB4F6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3188" y="1593982"/>
            <a:ext cx="9176271" cy="477992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D68B194-25D2-D0B1-181F-EA2977A6B385}"/>
              </a:ext>
            </a:extLst>
          </p:cNvPr>
          <p:cNvSpPr txBox="1"/>
          <p:nvPr/>
        </p:nvSpPr>
        <p:spPr>
          <a:xfrm>
            <a:off x="1039906" y="2088776"/>
            <a:ext cx="4554070" cy="1384995"/>
          </a:xfrm>
          <a:prstGeom prst="rect">
            <a:avLst/>
          </a:prstGeom>
          <a:noFill/>
        </p:spPr>
        <p:txBody>
          <a:bodyPr wrap="square" rtlCol="0">
            <a:spAutoFit/>
          </a:bodyPr>
          <a:lstStyle/>
          <a:p>
            <a:pPr marL="285750" indent="-285750">
              <a:buFont typeface="Arial" panose="020B0604020202020204" pitchFamily="34" charset="0"/>
              <a:buChar char="•"/>
            </a:pPr>
            <a:r>
              <a:rPr lang="en-GB" sz="2800" dirty="0">
                <a:solidFill>
                  <a:schemeClr val="bg1"/>
                </a:solidFill>
              </a:rPr>
              <a:t>At a national level</a:t>
            </a:r>
          </a:p>
          <a:p>
            <a:pPr marL="285750" indent="-285750">
              <a:buFont typeface="Arial" panose="020B0604020202020204" pitchFamily="34" charset="0"/>
              <a:buChar char="•"/>
            </a:pPr>
            <a:r>
              <a:rPr lang="en-GB" sz="2800" dirty="0">
                <a:solidFill>
                  <a:schemeClr val="bg1"/>
                </a:solidFill>
              </a:rPr>
              <a:t>At a work level</a:t>
            </a:r>
          </a:p>
          <a:p>
            <a:pPr marL="285750" indent="-285750">
              <a:buFont typeface="Arial" panose="020B0604020202020204" pitchFamily="34" charset="0"/>
              <a:buChar char="•"/>
            </a:pPr>
            <a:r>
              <a:rPr lang="en-GB" sz="2800" dirty="0">
                <a:solidFill>
                  <a:schemeClr val="bg1"/>
                </a:solidFill>
              </a:rPr>
              <a:t>At a relationship level</a:t>
            </a:r>
          </a:p>
        </p:txBody>
      </p:sp>
    </p:spTree>
    <p:extLst>
      <p:ext uri="{BB962C8B-B14F-4D97-AF65-F5344CB8AC3E}">
        <p14:creationId xmlns:p14="http://schemas.microsoft.com/office/powerpoint/2010/main" val="1709934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0DAAF-CCE8-B055-0D59-3C927AD604ED}"/>
              </a:ext>
            </a:extLst>
          </p:cNvPr>
          <p:cNvSpPr>
            <a:spLocks noGrp="1"/>
          </p:cNvSpPr>
          <p:nvPr>
            <p:ph type="title"/>
          </p:nvPr>
        </p:nvSpPr>
        <p:spPr/>
        <p:txBody>
          <a:bodyPr>
            <a:normAutofit fontScale="90000"/>
          </a:bodyPr>
          <a:lstStyle/>
          <a:p>
            <a:r>
              <a:rPr lang="en-GB" sz="2200" b="0" i="1" dirty="0">
                <a:solidFill>
                  <a:srgbClr val="202124"/>
                </a:solidFill>
                <a:effectLst/>
                <a:latin typeface="Google Sans"/>
              </a:rPr>
              <a:t>‘</a:t>
            </a:r>
            <a:r>
              <a:rPr lang="en-GB" sz="2000" b="0" i="1" dirty="0">
                <a:effectLst/>
                <a:latin typeface="Google Sans"/>
              </a:rPr>
              <a:t>Submit yourselves for the Lord's sake to every human authority: whether to the emperor, as the supreme authority, or to governors, who are sent by him to punish those who do wrong and to commend those who do right. For such is the will of God that by doing right you may silence the ignorance of foolish men.’     </a:t>
            </a:r>
            <a:r>
              <a:rPr lang="en-GB" sz="2000" i="1" dirty="0">
                <a:latin typeface="Google Sans"/>
              </a:rPr>
              <a:t>                                           </a:t>
            </a:r>
            <a:r>
              <a:rPr lang="en-GB" sz="2000" b="1" i="0" dirty="0">
                <a:effectLst/>
                <a:latin typeface="Google Sans"/>
              </a:rPr>
              <a:t>1 Peter 2v13-14</a:t>
            </a:r>
            <a:r>
              <a:rPr lang="en-GB" sz="2000" b="0" i="0" dirty="0">
                <a:effectLst/>
                <a:latin typeface="arial" panose="020B0604020202020204" pitchFamily="34" charset="0"/>
              </a:rPr>
              <a:t/>
            </a:r>
            <a:br>
              <a:rPr lang="en-GB" sz="2000" b="0" i="0" dirty="0">
                <a:effectLst/>
                <a:latin typeface="arial" panose="020B0604020202020204" pitchFamily="34" charset="0"/>
              </a:rPr>
            </a:br>
            <a:r>
              <a:rPr lang="en-GB" sz="2000" dirty="0"/>
              <a:t> </a:t>
            </a:r>
            <a:r>
              <a:rPr lang="en-GB" sz="2000" b="0" i="0" dirty="0">
                <a:solidFill>
                  <a:srgbClr val="202124"/>
                </a:solidFill>
                <a:effectLst/>
                <a:latin typeface="arial" panose="020B0604020202020204" pitchFamily="34" charset="0"/>
              </a:rPr>
              <a:t/>
            </a:r>
            <a:br>
              <a:rPr lang="en-GB" sz="2000" b="0" i="0" dirty="0">
                <a:solidFill>
                  <a:srgbClr val="202124"/>
                </a:solidFill>
                <a:effectLst/>
                <a:latin typeface="arial" panose="020B0604020202020204" pitchFamily="34" charset="0"/>
              </a:rPr>
            </a:br>
            <a:r>
              <a:rPr lang="en-GB" dirty="0"/>
              <a:t> </a:t>
            </a:r>
          </a:p>
        </p:txBody>
      </p:sp>
      <p:sp>
        <p:nvSpPr>
          <p:cNvPr id="3" name="Content Placeholder 2">
            <a:extLst>
              <a:ext uri="{FF2B5EF4-FFF2-40B4-BE49-F238E27FC236}">
                <a16:creationId xmlns:a16="http://schemas.microsoft.com/office/drawing/2014/main" id="{D202526F-A7D6-4AC1-4E56-80BE8876EB36}"/>
              </a:ext>
            </a:extLst>
          </p:cNvPr>
          <p:cNvSpPr>
            <a:spLocks noGrp="1"/>
          </p:cNvSpPr>
          <p:nvPr>
            <p:ph idx="1"/>
          </p:nvPr>
        </p:nvSpPr>
        <p:spPr>
          <a:xfrm>
            <a:off x="677334" y="2124635"/>
            <a:ext cx="8784927" cy="4733365"/>
          </a:xfrm>
        </p:spPr>
        <p:txBody>
          <a:bodyPr/>
          <a:lstStyle/>
          <a:p>
            <a:pPr marL="0" indent="0">
              <a:buNone/>
            </a:pPr>
            <a:r>
              <a:rPr lang="en-GB" dirty="0"/>
              <a:t>                    </a:t>
            </a:r>
            <a:r>
              <a:rPr lang="en-GB" b="1" dirty="0"/>
              <a:t>Response                                                   Result</a:t>
            </a:r>
          </a:p>
          <a:p>
            <a:endParaRPr lang="en-GB" dirty="0"/>
          </a:p>
          <a:p>
            <a:endParaRPr lang="en-GB" dirty="0"/>
          </a:p>
          <a:p>
            <a:endParaRPr lang="en-GB" dirty="0"/>
          </a:p>
          <a:p>
            <a:endParaRPr lang="en-GB" dirty="0"/>
          </a:p>
          <a:p>
            <a:endParaRPr lang="en-GB" dirty="0"/>
          </a:p>
          <a:p>
            <a:pPr marL="0" indent="0">
              <a:buNone/>
            </a:pPr>
            <a:r>
              <a:rPr lang="en-GB" dirty="0"/>
              <a:t>                                                                      Muzzle the mouth of critics  </a:t>
            </a:r>
          </a:p>
          <a:p>
            <a:pPr marL="0" indent="0">
              <a:buNone/>
            </a:pPr>
            <a:endParaRPr lang="en-GB" dirty="0"/>
          </a:p>
          <a:p>
            <a:pPr marL="0" indent="0">
              <a:buNone/>
            </a:pPr>
            <a:r>
              <a:rPr lang="en-GB" b="1" dirty="0"/>
              <a:t>CHALLENGE </a:t>
            </a:r>
            <a:r>
              <a:rPr lang="en-GB" dirty="0"/>
              <a:t>– Do folk know us the church for the things we affirm or the things                    </a:t>
            </a:r>
          </a:p>
          <a:p>
            <a:pPr marL="0" indent="0">
              <a:buNone/>
            </a:pPr>
            <a:r>
              <a:rPr lang="en-GB" dirty="0"/>
              <a:t>                     we’re against?</a:t>
            </a:r>
          </a:p>
          <a:p>
            <a:endParaRPr lang="en-GB" dirty="0"/>
          </a:p>
        </p:txBody>
      </p:sp>
      <p:pic>
        <p:nvPicPr>
          <p:cNvPr id="2050" name="Picture 2" descr="Examples of Integrity: Demonstrating It In Everyday Life | YourDictionary">
            <a:extLst>
              <a:ext uri="{FF2B5EF4-FFF2-40B4-BE49-F238E27FC236}">
                <a16:creationId xmlns:a16="http://schemas.microsoft.com/office/drawing/2014/main" id="{76284085-17B4-8895-E4ED-E47C3A4A00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619" y="2467428"/>
            <a:ext cx="4174381" cy="233765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Dog Muzzles: When, Why, and How to Correctly Use Them – American Kennel Club">
            <a:extLst>
              <a:ext uri="{FF2B5EF4-FFF2-40B4-BE49-F238E27FC236}">
                <a16:creationId xmlns:a16="http://schemas.microsoft.com/office/drawing/2014/main" id="{9031213B-F560-3DAD-7E43-621C3B0322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2455" y="2467428"/>
            <a:ext cx="2455196" cy="1799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1065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CDE82-2FBF-5167-389D-77561E02D78E}"/>
              </a:ext>
            </a:extLst>
          </p:cNvPr>
          <p:cNvSpPr>
            <a:spLocks noGrp="1"/>
          </p:cNvSpPr>
          <p:nvPr>
            <p:ph type="title"/>
          </p:nvPr>
        </p:nvSpPr>
        <p:spPr/>
        <p:txBody>
          <a:bodyPr>
            <a:normAutofit/>
          </a:bodyPr>
          <a:lstStyle/>
          <a:p>
            <a:r>
              <a:rPr lang="en-GB" sz="2000" i="1" dirty="0"/>
              <a:t>‘</a:t>
            </a:r>
            <a:r>
              <a:rPr lang="en-GB" sz="2000" i="1" dirty="0">
                <a:latin typeface="Calibri" panose="020F0502020204030204" pitchFamily="34" charset="0"/>
                <a:ea typeface="Calibri" panose="020F0502020204030204" pitchFamily="34" charset="0"/>
                <a:cs typeface="Calibri" panose="020F0502020204030204" pitchFamily="34" charset="0"/>
              </a:rPr>
              <a:t>Servants be submissive to your masters with all respect, not only to those who are good and gentle, but also to those who are unreasonable.’  1 Peter 2v18</a:t>
            </a:r>
          </a:p>
        </p:txBody>
      </p:sp>
      <p:pic>
        <p:nvPicPr>
          <p:cNvPr id="1034" name="Picture 10" descr="Examples of Showing Respect to Others &amp; Why it's Important? - Legacy  Business Cultures">
            <a:extLst>
              <a:ext uri="{FF2B5EF4-FFF2-40B4-BE49-F238E27FC236}">
                <a16:creationId xmlns:a16="http://schemas.microsoft.com/office/drawing/2014/main" id="{70B83249-757E-C787-A87C-1DBCEE7B3C6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5349" y="2309140"/>
            <a:ext cx="2543175" cy="18002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D6AB2D0-60C9-BEF8-A1F5-7F0CA6A19450}"/>
              </a:ext>
            </a:extLst>
          </p:cNvPr>
          <p:cNvSpPr txBox="1"/>
          <p:nvPr/>
        </p:nvSpPr>
        <p:spPr>
          <a:xfrm>
            <a:off x="772972" y="1819835"/>
            <a:ext cx="8200699" cy="646331"/>
          </a:xfrm>
          <a:prstGeom prst="rect">
            <a:avLst/>
          </a:prstGeom>
          <a:noFill/>
        </p:spPr>
        <p:txBody>
          <a:bodyPr wrap="square" rtlCol="0">
            <a:spAutoFit/>
          </a:bodyPr>
          <a:lstStyle/>
          <a:p>
            <a:r>
              <a:rPr lang="en-GB" dirty="0"/>
              <a:t>              </a:t>
            </a:r>
            <a:r>
              <a:rPr lang="en-GB" b="1" dirty="0"/>
              <a:t>Response                                                   Result</a:t>
            </a:r>
          </a:p>
          <a:p>
            <a:endParaRPr lang="en-GB" dirty="0"/>
          </a:p>
        </p:txBody>
      </p:sp>
      <p:pic>
        <p:nvPicPr>
          <p:cNvPr id="1036" name="Picture 12" descr="Grace &amp; Favour Creative Commerce Marketing Agency">
            <a:extLst>
              <a:ext uri="{FF2B5EF4-FFF2-40B4-BE49-F238E27FC236}">
                <a16:creationId xmlns:a16="http://schemas.microsoft.com/office/drawing/2014/main" id="{85D33E5B-1F55-E01A-E07A-DBF04314CE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8804" y="2466166"/>
            <a:ext cx="3076575" cy="14859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7AB968C8-7A48-9D15-5B36-5B67B0E06452}"/>
              </a:ext>
            </a:extLst>
          </p:cNvPr>
          <p:cNvSpPr txBox="1"/>
          <p:nvPr/>
        </p:nvSpPr>
        <p:spPr>
          <a:xfrm>
            <a:off x="677334" y="4265881"/>
            <a:ext cx="8072219" cy="1815882"/>
          </a:xfrm>
          <a:prstGeom prst="rect">
            <a:avLst/>
          </a:prstGeom>
          <a:noFill/>
        </p:spPr>
        <p:txBody>
          <a:bodyPr wrap="square" rtlCol="0">
            <a:spAutoFit/>
          </a:bodyPr>
          <a:lstStyle/>
          <a:p>
            <a:r>
              <a:rPr lang="en-GB" sz="1600" dirty="0"/>
              <a:t>Show respect even if not reciprocated             </a:t>
            </a:r>
          </a:p>
          <a:p>
            <a:endParaRPr lang="en-GB" sz="1600" dirty="0"/>
          </a:p>
          <a:p>
            <a:endParaRPr lang="en-GB" sz="1600" dirty="0"/>
          </a:p>
          <a:p>
            <a:endParaRPr lang="en-GB" sz="1600" dirty="0"/>
          </a:p>
          <a:p>
            <a:r>
              <a:rPr lang="en-GB" sz="1600" b="1" dirty="0"/>
              <a:t>CHALLENGE – </a:t>
            </a:r>
            <a:r>
              <a:rPr lang="en-GB" sz="1600" dirty="0"/>
              <a:t>In your ‘workplace,’ do your actions and reactions reflect Jesus’ call to take the higher road? (beatitudes - returning evil for evil, insult for insult, but giving a blessing instead)</a:t>
            </a:r>
            <a:endParaRPr lang="en-GB" sz="1600" b="1" dirty="0"/>
          </a:p>
        </p:txBody>
      </p:sp>
    </p:spTree>
    <p:extLst>
      <p:ext uri="{BB962C8B-B14F-4D97-AF65-F5344CB8AC3E}">
        <p14:creationId xmlns:p14="http://schemas.microsoft.com/office/powerpoint/2010/main" val="497190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72623-96FB-F5E8-BCBB-973E4F586B78}"/>
              </a:ext>
            </a:extLst>
          </p:cNvPr>
          <p:cNvSpPr>
            <a:spLocks noGrp="1"/>
          </p:cNvSpPr>
          <p:nvPr>
            <p:ph type="title"/>
          </p:nvPr>
        </p:nvSpPr>
        <p:spPr>
          <a:xfrm>
            <a:off x="677334" y="224784"/>
            <a:ext cx="8596668" cy="1263357"/>
          </a:xfrm>
        </p:spPr>
        <p:txBody>
          <a:bodyPr>
            <a:normAutofit fontScale="90000"/>
          </a:bodyPr>
          <a:lstStyle/>
          <a:p>
            <a:r>
              <a:rPr lang="en-GB" sz="2000" dirty="0"/>
              <a:t>‘In the same way, you wives, be submissive to your own husbands so that even if any of them are disobedient to the word, they may be won without a word by the behaviour of their wives, as they observe your chaste and respectful behaviour’    1 Peter 3v1-2</a:t>
            </a:r>
            <a:r>
              <a:rPr lang="en-GB" dirty="0"/>
              <a:t/>
            </a:r>
            <a:br>
              <a:rPr lang="en-GB" dirty="0"/>
            </a:br>
            <a:endParaRPr lang="en-GB" dirty="0"/>
          </a:p>
        </p:txBody>
      </p:sp>
      <p:pic>
        <p:nvPicPr>
          <p:cNvPr id="2050" name="Picture 2" descr="Actions speak louder than words">
            <a:extLst>
              <a:ext uri="{FF2B5EF4-FFF2-40B4-BE49-F238E27FC236}">
                <a16:creationId xmlns:a16="http://schemas.microsoft.com/office/drawing/2014/main" id="{6211B58F-C497-6953-5548-A63E1EE30B2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95079" y="1954881"/>
            <a:ext cx="1689865" cy="218738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Making an impact :: Environmental Finance">
            <a:extLst>
              <a:ext uri="{FF2B5EF4-FFF2-40B4-BE49-F238E27FC236}">
                <a16:creationId xmlns:a16="http://schemas.microsoft.com/office/drawing/2014/main" id="{FC4715E9-56A6-74EA-8C66-DACF63A299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0881" y="1965189"/>
            <a:ext cx="3076575" cy="14859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3091726-6D50-2EBD-9BF7-63D1C07B9422}"/>
              </a:ext>
            </a:extLst>
          </p:cNvPr>
          <p:cNvSpPr txBox="1"/>
          <p:nvPr/>
        </p:nvSpPr>
        <p:spPr>
          <a:xfrm>
            <a:off x="3881717" y="3558770"/>
            <a:ext cx="5237865" cy="369332"/>
          </a:xfrm>
          <a:prstGeom prst="rect">
            <a:avLst/>
          </a:prstGeom>
          <a:noFill/>
        </p:spPr>
        <p:txBody>
          <a:bodyPr wrap="square" rtlCol="0">
            <a:spAutoFit/>
          </a:bodyPr>
          <a:lstStyle/>
          <a:p>
            <a:r>
              <a:rPr lang="en-GB" dirty="0"/>
              <a:t>IMPACT – maybe they will come to Christ</a:t>
            </a:r>
          </a:p>
        </p:txBody>
      </p:sp>
      <p:sp>
        <p:nvSpPr>
          <p:cNvPr id="6" name="TextBox 5">
            <a:extLst>
              <a:ext uri="{FF2B5EF4-FFF2-40B4-BE49-F238E27FC236}">
                <a16:creationId xmlns:a16="http://schemas.microsoft.com/office/drawing/2014/main" id="{C03D6B0D-7154-12DF-D367-AF3EA501B277}"/>
              </a:ext>
            </a:extLst>
          </p:cNvPr>
          <p:cNvSpPr txBox="1"/>
          <p:nvPr/>
        </p:nvSpPr>
        <p:spPr>
          <a:xfrm>
            <a:off x="-229721" y="7595628"/>
            <a:ext cx="8337177" cy="369332"/>
          </a:xfrm>
          <a:prstGeom prst="rect">
            <a:avLst/>
          </a:prstGeom>
          <a:noFill/>
        </p:spPr>
        <p:txBody>
          <a:bodyPr wrap="square" rtlCol="0">
            <a:spAutoFit/>
          </a:bodyPr>
          <a:lstStyle/>
          <a:p>
            <a:r>
              <a:rPr lang="en-GB" dirty="0"/>
              <a:t>CHALLENGE - </a:t>
            </a:r>
          </a:p>
        </p:txBody>
      </p:sp>
      <p:pic>
        <p:nvPicPr>
          <p:cNvPr id="2054" name="Picture 6" descr="Marriage: The great tug of war | Working for my Marriage">
            <a:extLst>
              <a:ext uri="{FF2B5EF4-FFF2-40B4-BE49-F238E27FC236}">
                <a16:creationId xmlns:a16="http://schemas.microsoft.com/office/drawing/2014/main" id="{6179D55F-D173-94CE-F00E-74637BEDECD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70984" y="5308328"/>
            <a:ext cx="2110878" cy="139960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BE17967A-68E9-6090-D3E0-ED27F19319C3}"/>
              </a:ext>
            </a:extLst>
          </p:cNvPr>
          <p:cNvSpPr txBox="1"/>
          <p:nvPr/>
        </p:nvSpPr>
        <p:spPr>
          <a:xfrm>
            <a:off x="1057835" y="4894729"/>
            <a:ext cx="8337177" cy="369332"/>
          </a:xfrm>
          <a:prstGeom prst="rect">
            <a:avLst/>
          </a:prstGeom>
          <a:noFill/>
        </p:spPr>
        <p:txBody>
          <a:bodyPr wrap="square" rtlCol="0">
            <a:spAutoFit/>
          </a:bodyPr>
          <a:lstStyle/>
          <a:p>
            <a:r>
              <a:rPr lang="en-GB" b="1" dirty="0"/>
              <a:t>CHALLENGE</a:t>
            </a:r>
            <a:r>
              <a:rPr lang="en-GB" dirty="0"/>
              <a:t> – What does  your marriage look like?                             </a:t>
            </a:r>
          </a:p>
        </p:txBody>
      </p:sp>
      <p:sp>
        <p:nvSpPr>
          <p:cNvPr id="10" name="TextBox 9">
            <a:extLst>
              <a:ext uri="{FF2B5EF4-FFF2-40B4-BE49-F238E27FC236}">
                <a16:creationId xmlns:a16="http://schemas.microsoft.com/office/drawing/2014/main" id="{C959752E-724F-DBF1-39BE-CF2E690C5F98}"/>
              </a:ext>
            </a:extLst>
          </p:cNvPr>
          <p:cNvSpPr txBox="1"/>
          <p:nvPr/>
        </p:nvSpPr>
        <p:spPr>
          <a:xfrm>
            <a:off x="531879" y="1295884"/>
            <a:ext cx="8596668" cy="646331"/>
          </a:xfrm>
          <a:prstGeom prst="rect">
            <a:avLst/>
          </a:prstGeom>
          <a:noFill/>
        </p:spPr>
        <p:txBody>
          <a:bodyPr wrap="square" rtlCol="0">
            <a:spAutoFit/>
          </a:bodyPr>
          <a:lstStyle/>
          <a:p>
            <a:r>
              <a:rPr lang="en-GB" dirty="0"/>
              <a:t>             </a:t>
            </a:r>
          </a:p>
          <a:p>
            <a:r>
              <a:rPr lang="en-GB" dirty="0"/>
              <a:t>                 Response                                                   Result</a:t>
            </a:r>
          </a:p>
        </p:txBody>
      </p:sp>
      <p:pic>
        <p:nvPicPr>
          <p:cNvPr id="2056" name="Picture 8" descr="Black Wedding Songs: 15 Hits For Your Wedding Day">
            <a:extLst>
              <a:ext uri="{FF2B5EF4-FFF2-40B4-BE49-F238E27FC236}">
                <a16:creationId xmlns:a16="http://schemas.microsoft.com/office/drawing/2014/main" id="{6F3FE564-7F34-D1F1-9EC0-1BE5C002AC8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04992" y="4201865"/>
            <a:ext cx="1515314" cy="2431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3100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23E10-8E6F-0801-A68C-74E586BCA085}"/>
              </a:ext>
            </a:extLst>
          </p:cNvPr>
          <p:cNvSpPr>
            <a:spLocks noGrp="1"/>
          </p:cNvSpPr>
          <p:nvPr>
            <p:ph type="title"/>
          </p:nvPr>
        </p:nvSpPr>
        <p:spPr>
          <a:xfrm>
            <a:off x="677334" y="259976"/>
            <a:ext cx="8596668" cy="1670424"/>
          </a:xfrm>
        </p:spPr>
        <p:txBody>
          <a:bodyPr>
            <a:noAutofit/>
          </a:bodyPr>
          <a:lstStyle/>
          <a:p>
            <a:pPr>
              <a:lnSpc>
                <a:spcPct val="150000"/>
              </a:lnSpc>
            </a:pPr>
            <a:r>
              <a:rPr lang="en-GB" sz="2400" dirty="0"/>
              <a:t>‘To sum up, let all be harmonious, sympathetic, brotherly, kind-hearted, and humble in spirit; not returning evil for evil, or insult for insult, but giving a blessing instead; for you were called for the very purpose that you might inherit a blessing. </a:t>
            </a:r>
            <a:r>
              <a:rPr lang="en-GB" sz="2400"/>
              <a:t>For,</a:t>
            </a:r>
            <a:r>
              <a:rPr lang="en-GB" sz="2400" dirty="0"/>
              <a:t/>
            </a:r>
            <a:br>
              <a:rPr lang="en-GB" sz="2400" dirty="0"/>
            </a:br>
            <a:r>
              <a:rPr lang="en-GB" sz="2400" dirty="0"/>
              <a:t>‘Let him who means to love life and see good days refrain his tongue from evil and his lips from speaking guile. And let him turn away from evil and do good; let him seek peace and pursue it. For the eyes of the Lord are upon the righteous, and his ears attend to their prayer, but the face of the Lord is against those who do evil.’  1 Peter 3v8-12</a:t>
            </a:r>
          </a:p>
        </p:txBody>
      </p:sp>
      <p:sp>
        <p:nvSpPr>
          <p:cNvPr id="3" name="Content Placeholder 2">
            <a:extLst>
              <a:ext uri="{FF2B5EF4-FFF2-40B4-BE49-F238E27FC236}">
                <a16:creationId xmlns:a16="http://schemas.microsoft.com/office/drawing/2014/main" id="{9E373928-70B6-568F-0A44-F4B79225A82D}"/>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353738950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95B49AB740AF841ACBB40B77CCDAE35" ma:contentTypeVersion="17" ma:contentTypeDescription="Create a new document." ma:contentTypeScope="" ma:versionID="b82d85967ba7227ef538037602ab3251">
  <xsd:schema xmlns:xsd="http://www.w3.org/2001/XMLSchema" xmlns:xs="http://www.w3.org/2001/XMLSchema" xmlns:p="http://schemas.microsoft.com/office/2006/metadata/properties" xmlns:ns2="b309f810-acc2-4b1c-94a7-15d17cf4a013" xmlns:ns3="4fabbbc9-d1a9-4bd6-a181-aaf4f0435959" targetNamespace="http://schemas.microsoft.com/office/2006/metadata/properties" ma:root="true" ma:fieldsID="1629a4b453325eabaa9b7b2da44c757b" ns2:_="" ns3:_="">
    <xsd:import namespace="b309f810-acc2-4b1c-94a7-15d17cf4a013"/>
    <xsd:import namespace="4fabbbc9-d1a9-4bd6-a181-aaf4f043595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09f810-acc2-4b1c-94a7-15d17cf4a0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2f2dc70-cd49-4bfb-bcd2-6173a542284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fabbbc9-d1a9-4bd6-a181-aaf4f043595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7145d6d-daf5-4bf4-92cb-e08a714a063a}" ma:internalName="TaxCatchAll" ma:showField="CatchAllData" ma:web="4fabbbc9-d1a9-4bd6-a181-aaf4f043595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fabbbc9-d1a9-4bd6-a181-aaf4f0435959"/>
    <lcf76f155ced4ddcb4097134ff3c332f xmlns="b309f810-acc2-4b1c-94a7-15d17cf4a01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074E08C-538E-4B9A-BF19-FAE03E945C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09f810-acc2-4b1c-94a7-15d17cf4a013"/>
    <ds:schemaRef ds:uri="4fabbbc9-d1a9-4bd6-a181-aaf4f04359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318F15A-950B-4EDD-9A7F-8B9E3F27CF51}">
  <ds:schemaRefs>
    <ds:schemaRef ds:uri="http://schemas.microsoft.com/sharepoint/v3/contenttype/forms"/>
  </ds:schemaRefs>
</ds:datastoreItem>
</file>

<file path=customXml/itemProps3.xml><?xml version="1.0" encoding="utf-8"?>
<ds:datastoreItem xmlns:ds="http://schemas.openxmlformats.org/officeDocument/2006/customXml" ds:itemID="{7ACAD109-E1F0-434B-A9AA-AC92A80BF5DD}">
  <ds:schemaRefs>
    <ds:schemaRef ds:uri="http://purl.org/dc/terms/"/>
    <ds:schemaRef ds:uri="http://schemas.microsoft.com/office/2006/metadata/properties"/>
    <ds:schemaRef ds:uri="http://schemas.microsoft.com/office/2006/documentManagement/types"/>
    <ds:schemaRef ds:uri="http://purl.org/dc/dcmitype/"/>
    <ds:schemaRef ds:uri="http://purl.org/dc/elements/1.1/"/>
    <ds:schemaRef ds:uri="4fabbbc9-d1a9-4bd6-a181-aaf4f0435959"/>
    <ds:schemaRef ds:uri="http://www.w3.org/XML/1998/namespace"/>
    <ds:schemaRef ds:uri="http://schemas.microsoft.com/office/infopath/2007/PartnerControls"/>
    <ds:schemaRef ds:uri="b309f810-acc2-4b1c-94a7-15d17cf4a013"/>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Facet</Template>
  <TotalTime>379</TotalTime>
  <Words>642</Words>
  <Application>Microsoft Office PowerPoint</Application>
  <PresentationFormat>Widescreen</PresentationFormat>
  <Paragraphs>71</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Arial</vt:lpstr>
      <vt:lpstr>Calibri</vt:lpstr>
      <vt:lpstr>Google Sans</vt:lpstr>
      <vt:lpstr>Trebuchet MS</vt:lpstr>
      <vt:lpstr>Wingdings 3</vt:lpstr>
      <vt:lpstr>Facet</vt:lpstr>
      <vt:lpstr>Letting go of control!    1 Peter Chapter2v13- Chapter 3v12 Broad strokes not a detailed picture ad strokes not a detailed  picture </vt:lpstr>
      <vt:lpstr> </vt:lpstr>
      <vt:lpstr>What is submission? – It always involves a choice</vt:lpstr>
      <vt:lpstr>It’s application</vt:lpstr>
      <vt:lpstr>‘Submit yourselves for the Lord's sake to every human authority: whether to the emperor, as the supreme authority, or to governors, who are sent by him to punish those who do wrong and to commend those who do right. For such is the will of God that by doing right you may silence the ignorance of foolish men.’                                                1 Peter 2v13-14    </vt:lpstr>
      <vt:lpstr>‘Servants be submissive to your masters with all respect, not only to those who are good and gentle, but also to those who are unreasonable.’  1 Peter 2v18</vt:lpstr>
      <vt:lpstr>‘In the same way, you wives, be submissive to your own husbands so that even if any of them are disobedient to the word, they may be won without a word by the behaviour of their wives, as they observe your chaste and respectful behaviour’    1 Peter 3v1-2 </vt:lpstr>
      <vt:lpstr>‘To sum up, let all be harmonious, sympathetic, brotherly, kind-hearted, and humble in spirit; not returning evil for evil, or insult for insult, but giving a blessing instead; for you were called for the very purpose that you might inherit a blessing. For, ‘Let him who means to love life and see good days refrain his tongue from evil and his lips from speaking guile. And let him turn away from evil and do good; let him seek peace and pursue it. For the eyes of the Lord are upon the righteous, and his ears attend to their prayer, but the face of the Lord is against those who do evil.’  1 Peter 3v8-12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Adriaan van den Broek</dc:creator>
  <cp:lastModifiedBy>Sarah Eccles</cp:lastModifiedBy>
  <cp:revision>8</cp:revision>
  <dcterms:created xsi:type="dcterms:W3CDTF">2023-07-09T08:06:03Z</dcterms:created>
  <dcterms:modified xsi:type="dcterms:W3CDTF">2023-07-20T11:40:36Z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0x010100395B49AB740AF841ACBB40B77CCDAE35</vt:lpwstr>
  </property>
</Properties>
</file>